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39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50" y="4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66E278-FDDC-4D84-87E2-4BD5DF352B9C}" type="datetimeFigureOut">
              <a:rPr lang="fi-FI" smtClean="0"/>
              <a:t>13.12.2018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49689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EF6251-6351-4006-8F45-1BE806C859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4153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F6251-6351-4006-8F45-1BE806C85997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39154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F6251-6351-4006-8F45-1BE806C85997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19141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F6251-6351-4006-8F45-1BE806C85997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66314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F6251-6351-4006-8F45-1BE806C85997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74676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F6251-6351-4006-8F45-1BE806C85997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1517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F6251-6351-4006-8F45-1BE806C85997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1872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F6251-6351-4006-8F45-1BE806C85997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6453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F6251-6351-4006-8F45-1BE806C85997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5139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F6251-6351-4006-8F45-1BE806C85997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3820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F6251-6351-4006-8F45-1BE806C85997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749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F6251-6351-4006-8F45-1BE806C85997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5383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F6251-6351-4006-8F45-1BE806C85997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7715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F6251-6351-4006-8F45-1BE806C85997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9909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83F78B-81A3-4976-9981-BD67873267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05BEF47-317B-4F70-8DEC-796EF9981A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7864BF1-7435-4644-878D-1043EEBDF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99EE-903D-435B-AACC-A15731F647DD}" type="datetimeFigureOut">
              <a:rPr lang="fi-FI" smtClean="0"/>
              <a:t>13.12.2018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85E2ECF-8B49-4E78-B95E-ED24A9DE7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362790E-8109-4749-B80F-5FACC8695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82ED9-832D-4A39-8358-363313D58C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2393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E7E451-D0E0-4432-83F8-BBA447BA6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C601F98-A44C-4A70-A897-C9185C20D1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8317B71-232A-47F2-B9A5-CC3E204B8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99EE-903D-435B-AACC-A15731F647DD}" type="datetimeFigureOut">
              <a:rPr lang="fi-FI" smtClean="0"/>
              <a:t>13.12.2018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DA10A09-E0D7-4DF0-A861-B8DACD56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4751127-9300-4F93-A1D3-F31846EFB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82ED9-832D-4A39-8358-363313D58C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0314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4C2773C0-7207-4764-9AE3-9753D382E5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6B8A68D-F187-44A6-9836-DD20742A21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DB22200-0BF4-4965-821B-E14AFC345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99EE-903D-435B-AACC-A15731F647DD}" type="datetimeFigureOut">
              <a:rPr lang="fi-FI" smtClean="0"/>
              <a:t>13.12.2018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CDE1BFD-0D2E-47A8-BC9E-1655CB0B2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8C82A42-6053-4990-B27C-9901C85BA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82ED9-832D-4A39-8358-363313D58C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943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D8FE054-04C0-47FA-98E1-4C499F0B4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C007292-91DB-44C9-A235-F3929AF7B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65E40F4-0AEA-461F-834D-3C30F9B4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99EE-903D-435B-AACC-A15731F647DD}" type="datetimeFigureOut">
              <a:rPr lang="fi-FI" smtClean="0"/>
              <a:t>13.12.2018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83D7D18-B787-46DF-9133-F70EFBEA9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22615A2-40C2-4B2C-A2F6-1A1271E87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82ED9-832D-4A39-8358-363313D58C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0324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AD8B3B-C5FF-435C-B1FD-78CE302C6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EF50AFB-1030-4DE4-BF60-D0DE42997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E14D8B7-2EAD-40F3-8A38-C354F34E3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99EE-903D-435B-AACC-A15731F647DD}" type="datetimeFigureOut">
              <a:rPr lang="fi-FI" smtClean="0"/>
              <a:t>13.12.2018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3929A88-894E-42E5-9311-EECA90E29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C803F12-4716-428D-9201-C3D717AE6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82ED9-832D-4A39-8358-363313D58C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3498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BF6C5C-28AD-42E2-998A-684D61EDD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295E844-C217-41B3-B698-1EAA3F753F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CF61CF8-9AF3-4EE0-B6F8-1D55B21C93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129E654-A80D-4CEC-B5BE-E840BBFF5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99EE-903D-435B-AACC-A15731F647DD}" type="datetimeFigureOut">
              <a:rPr lang="fi-FI" smtClean="0"/>
              <a:t>13.12.2018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5718AC9-054E-40DA-BE03-B6455AF35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2657949-EC7F-4F9E-A5DF-3D4E2DEBC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82ED9-832D-4A39-8358-363313D58C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3182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B667CD-9901-401D-89DC-801B666DC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E6E634B-4AB5-41C2-A6BA-92D0AFB0F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DF91DF2-1D70-45A6-B8F2-71E18EB0AA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3CAB69F-B995-49CB-A016-F0D2A193CE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77A5A73-B6C8-4292-9DB7-1726B17D52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2FB39A48-74AC-4348-91E9-FA02507F9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99EE-903D-435B-AACC-A15731F647DD}" type="datetimeFigureOut">
              <a:rPr lang="fi-FI" smtClean="0"/>
              <a:t>13.12.2018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5748DB52-48FC-454A-A53C-5997292C4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0E220A5-3664-4361-B072-4617AF60A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82ED9-832D-4A39-8358-363313D58C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2527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2C6FB0-C324-4123-A6FC-60D85E01A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98FA31A-080E-48D3-ACF8-D7ABF300D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99EE-903D-435B-AACC-A15731F647DD}" type="datetimeFigureOut">
              <a:rPr lang="fi-FI" smtClean="0"/>
              <a:t>13.12.2018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1ADB8B3-F0ED-48B4-8996-BF39BDB92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9921F89-A07E-42B7-A049-786245CF0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82ED9-832D-4A39-8358-363313D58C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1295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7CB0367-AB55-4E42-8C5A-80CCE350E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99EE-903D-435B-AACC-A15731F647DD}" type="datetimeFigureOut">
              <a:rPr lang="fi-FI" smtClean="0"/>
              <a:t>13.12.2018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F95F53FA-9B15-41B8-AFEF-D5A4E0EC7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6B59694-A9FB-4CA5-B174-BB002582E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82ED9-832D-4A39-8358-363313D58C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9314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97D5EA-34A3-4483-BF30-5981C3FE6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D6D855D-5578-4157-9B9E-563C92A96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0ED3553-C6C3-4B0F-B2F2-C826BA050F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FA7E28A-3123-421D-A6CA-9ECBAE5F9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99EE-903D-435B-AACC-A15731F647DD}" type="datetimeFigureOut">
              <a:rPr lang="fi-FI" smtClean="0"/>
              <a:t>13.12.2018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82F60CB-259C-420F-8ACB-93CE6FA70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360F048-F739-4582-84A7-CC3D093DC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82ED9-832D-4A39-8358-363313D58C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0096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42BA48-BBE0-453B-8482-94274BF9D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F6CEEE7-D15A-4337-91DF-5CF470364D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44E9CBD-9DCE-480F-94CA-68BDF1125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3A7795D-4519-43F3-952D-77225C384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99EE-903D-435B-AACC-A15731F647DD}" type="datetimeFigureOut">
              <a:rPr lang="fi-FI" smtClean="0"/>
              <a:t>13.12.2018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925368C-27B1-4551-946E-1684DC924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A70F0CF-5C34-469B-A292-993D3E12C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82ED9-832D-4A39-8358-363313D58C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2843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1D599F4-0690-44FF-A11A-41E396AAE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40BC573-5D40-464C-8061-B981B193B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6DD7D29-0959-4FA7-A828-7DE4DE65D7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F99EE-903D-435B-AACC-A15731F647DD}" type="datetimeFigureOut">
              <a:rPr lang="fi-FI" smtClean="0"/>
              <a:t>13.12.2018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82E41B-D26C-4442-9619-B17065501B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5A01D3E-6B06-44E3-9F06-69D40173E4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82ED9-832D-4A39-8358-363313D58C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0638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Kari.kuusela@ponvia.fi" TargetMode="External"/><Relationship Id="rId5" Type="http://schemas.openxmlformats.org/officeDocument/2006/relationships/hyperlink" Target="mailto:taisto.suutari@katerasteel.fi" TargetMode="Externa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uva 16">
            <a:extLst>
              <a:ext uri="{FF2B5EF4-FFF2-40B4-BE49-F238E27FC236}">
                <a16:creationId xmlns:a16="http://schemas.microsoft.com/office/drawing/2014/main" id="{1BE8FE21-E89C-49C0-B101-4DE1E3861B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59"/>
          <a:stretch/>
        </p:blipFill>
        <p:spPr>
          <a:xfrm>
            <a:off x="690561" y="-1"/>
            <a:ext cx="11501438" cy="6858001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9693E2EB-5DBA-43CD-8ED3-EE91FDF2A3BF}"/>
              </a:ext>
            </a:extLst>
          </p:cNvPr>
          <p:cNvSpPr/>
          <p:nvPr/>
        </p:nvSpPr>
        <p:spPr>
          <a:xfrm>
            <a:off x="0" y="5940263"/>
            <a:ext cx="12192000" cy="917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9F2561E5-6CF7-4DE6-AE68-4BBB0CB7B32C}"/>
              </a:ext>
            </a:extLst>
          </p:cNvPr>
          <p:cNvSpPr/>
          <p:nvPr/>
        </p:nvSpPr>
        <p:spPr>
          <a:xfrm>
            <a:off x="690560" y="619200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b="1" cap="all" dirty="0" err="1">
                <a:latin typeface="Calibri" panose="020F0502020204030204" pitchFamily="34" charset="0"/>
                <a:cs typeface="Calibri" panose="020F0502020204030204" pitchFamily="34" charset="0"/>
              </a:rPr>
              <a:t>Alasvaellustyöpaja</a:t>
            </a:r>
            <a:r>
              <a:rPr lang="fi-FI" b="1" dirty="0">
                <a:latin typeface="Calibri" panose="020F0502020204030204" pitchFamily="34" charset="0"/>
                <a:cs typeface="Calibri" panose="020F0502020204030204" pitchFamily="34" charset="0"/>
              </a:rPr>
              <a:t> 5.12.2018</a:t>
            </a:r>
          </a:p>
          <a:p>
            <a:r>
              <a:rPr lang="fi-FI" cap="none" dirty="0">
                <a:latin typeface="Calibri" panose="020F0502020204030204" pitchFamily="34" charset="0"/>
                <a:cs typeface="Calibri" panose="020F0502020204030204" pitchFamily="34" charset="0"/>
              </a:rPr>
              <a:t>Juha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fi-FI" cap="none" dirty="0">
                <a:latin typeface="Calibri" panose="020F0502020204030204" pitchFamily="34" charset="0"/>
                <a:cs typeface="Calibri" panose="020F0502020204030204" pitchFamily="34" charset="0"/>
              </a:rPr>
              <a:t>alkola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F28D5347-BFF8-464B-8E3C-FAC09C66E8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417" y="6120000"/>
            <a:ext cx="1921009" cy="679083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3F0738E9-68B0-43A5-8F3F-0FB93568913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939" y="6192000"/>
            <a:ext cx="2734358" cy="596248"/>
          </a:xfrm>
          <a:prstGeom prst="rect">
            <a:avLst/>
          </a:prstGeom>
        </p:spPr>
      </p:pic>
      <p:sp>
        <p:nvSpPr>
          <p:cNvPr id="10" name="Otsikko 1">
            <a:extLst>
              <a:ext uri="{FF2B5EF4-FFF2-40B4-BE49-F238E27FC236}">
                <a16:creationId xmlns:a16="http://schemas.microsoft.com/office/drawing/2014/main" id="{6FAF9D94-1822-4AC1-B3E1-E46A3360968A}"/>
              </a:ext>
            </a:extLst>
          </p:cNvPr>
          <p:cNvSpPr txBox="1">
            <a:spLocks/>
          </p:cNvSpPr>
          <p:nvPr/>
        </p:nvSpPr>
        <p:spPr>
          <a:xfrm>
            <a:off x="-1" y="430254"/>
            <a:ext cx="12192000" cy="5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  <a:tabLst>
                <a:tab pos="714375" algn="l"/>
              </a:tabLst>
            </a:pPr>
            <a:r>
              <a:rPr lang="fi-FI" sz="3200" b="1" cap="all" dirty="0">
                <a:latin typeface="Calibri" panose="020F0502020204030204" pitchFamily="34" charset="0"/>
                <a:cs typeface="Calibri" panose="020F0502020204030204" pitchFamily="34" charset="0"/>
              </a:rPr>
              <a:t> 	</a:t>
            </a:r>
            <a:r>
              <a:rPr lang="fi-FI" sz="3200" b="1" cap="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SMOLTTIEN OHJAUSRAKENNE Iijoen haapakoskelle</a:t>
            </a:r>
          </a:p>
        </p:txBody>
      </p:sp>
    </p:spTree>
    <p:extLst>
      <p:ext uri="{BB962C8B-B14F-4D97-AF65-F5344CB8AC3E}">
        <p14:creationId xmlns:p14="http://schemas.microsoft.com/office/powerpoint/2010/main" val="2133371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9693E2EB-5DBA-43CD-8ED3-EE91FDF2A3BF}"/>
              </a:ext>
            </a:extLst>
          </p:cNvPr>
          <p:cNvSpPr/>
          <p:nvPr/>
        </p:nvSpPr>
        <p:spPr>
          <a:xfrm>
            <a:off x="0" y="5940263"/>
            <a:ext cx="12192000" cy="917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9F2561E5-6CF7-4DE6-AE68-4BBB0CB7B32C}"/>
              </a:ext>
            </a:extLst>
          </p:cNvPr>
          <p:cNvSpPr/>
          <p:nvPr/>
        </p:nvSpPr>
        <p:spPr>
          <a:xfrm>
            <a:off x="690560" y="619200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b="1" cap="all" dirty="0" err="1">
                <a:latin typeface="Calibri" panose="020F0502020204030204" pitchFamily="34" charset="0"/>
                <a:cs typeface="Calibri" panose="020F0502020204030204" pitchFamily="34" charset="0"/>
              </a:rPr>
              <a:t>Alasvaellustyöpaja</a:t>
            </a:r>
            <a:r>
              <a:rPr lang="fi-FI" b="1" dirty="0">
                <a:latin typeface="Calibri" panose="020F0502020204030204" pitchFamily="34" charset="0"/>
                <a:cs typeface="Calibri" panose="020F0502020204030204" pitchFamily="34" charset="0"/>
              </a:rPr>
              <a:t> 5.12.2018</a:t>
            </a:r>
          </a:p>
          <a:p>
            <a:r>
              <a:rPr lang="fi-FI" cap="none" dirty="0">
                <a:latin typeface="Calibri" panose="020F0502020204030204" pitchFamily="34" charset="0"/>
                <a:cs typeface="Calibri" panose="020F0502020204030204" pitchFamily="34" charset="0"/>
              </a:rPr>
              <a:t>Juha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fi-FI" cap="none" dirty="0">
                <a:latin typeface="Calibri" panose="020F0502020204030204" pitchFamily="34" charset="0"/>
                <a:cs typeface="Calibri" panose="020F0502020204030204" pitchFamily="34" charset="0"/>
              </a:rPr>
              <a:t>alkola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F28D5347-BFF8-464B-8E3C-FAC09C66E8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417" y="6120000"/>
            <a:ext cx="1921009" cy="679083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3F0738E9-68B0-43A5-8F3F-0FB93568913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939" y="6192000"/>
            <a:ext cx="2734358" cy="596248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1BC10E1E-50BB-4ED1-A17B-7289FE700E03}"/>
              </a:ext>
            </a:extLst>
          </p:cNvPr>
          <p:cNvSpPr txBox="1"/>
          <p:nvPr/>
        </p:nvSpPr>
        <p:spPr>
          <a:xfrm>
            <a:off x="1348239" y="1666979"/>
            <a:ext cx="9495522" cy="3524042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solidFill>
              <a:schemeClr val="tx2"/>
            </a:solidFill>
          </a:ln>
        </p:spPr>
        <p:txBody>
          <a:bodyPr wrap="square" rtlCol="0" anchor="ctr">
            <a:spAutoFit/>
          </a:bodyPr>
          <a:lstStyle/>
          <a:p>
            <a:pPr>
              <a:spcAft>
                <a:spcPts val="600"/>
              </a:spcAft>
            </a:pPr>
            <a:r>
              <a:rPr lang="fi-FI" sz="2000" b="1" dirty="0"/>
              <a:t>Johteen myöhemmät muutosmahdollisuudet:</a:t>
            </a:r>
            <a:endParaRPr lang="fi-FI" sz="2000" dirty="0"/>
          </a:p>
          <a:p>
            <a:pPr marL="180975" lvl="0" indent="-180975">
              <a:buFont typeface="Arial" panose="020B0604020202020204" pitchFamily="34" charset="0"/>
              <a:buChar char="•"/>
            </a:pPr>
            <a:r>
              <a:rPr lang="fi-FI" sz="2000" dirty="0"/>
              <a:t>Johteen ulkopää lopetetaan laippaliitokseen, jolloin johteen myöhempi jatkaminen tarvittaessa on helppoa. Samoin johteen lyhentäminen n. 15m lohkoissa onnistuu hyvin</a:t>
            </a:r>
            <a:br>
              <a:rPr lang="fi-FI" sz="2000" dirty="0"/>
            </a:br>
            <a:endParaRPr lang="fi-FI" sz="2000" dirty="0"/>
          </a:p>
          <a:p>
            <a:pPr marL="180975" lvl="0" indent="-180975">
              <a:buFont typeface="Arial" panose="020B0604020202020204" pitchFamily="34" charset="0"/>
              <a:buChar char="•"/>
            </a:pPr>
            <a:r>
              <a:rPr lang="fi-FI" sz="2000" dirty="0"/>
              <a:t>Kölirakenteeseen jätetään mahdollisuudet johdeaidan myöhempään korotukseen joko teräsrakenteisena tai esim. havasverkolla</a:t>
            </a:r>
            <a:br>
              <a:rPr lang="fi-FI" sz="2000" dirty="0"/>
            </a:br>
            <a:endParaRPr lang="fi-FI" sz="2000" dirty="0"/>
          </a:p>
          <a:p>
            <a:pPr marL="180975" lvl="0" indent="-180975">
              <a:buFont typeface="Arial" panose="020B0604020202020204" pitchFamily="34" charset="0"/>
              <a:buChar char="•"/>
            </a:pPr>
            <a:r>
              <a:rPr lang="fi-FI" sz="2000" dirty="0"/>
              <a:t>Säädettävien kettinkikiinnitysten ansiosta johdekulmaa voidaan helposti muuttaa tarvittaessa (säädöt sijaitsevat putken päällä). Pienet kulman muutokset kettinkien kiristämisellä/löysäämisellä, suuremmat muutokset siirtämällä ankkuripainoja</a:t>
            </a:r>
          </a:p>
          <a:p>
            <a:endParaRPr lang="fi-FI" dirty="0"/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38F0C269-6927-4F23-8487-FDF5886CB9D1}"/>
              </a:ext>
            </a:extLst>
          </p:cNvPr>
          <p:cNvCxnSpPr/>
          <p:nvPr/>
        </p:nvCxnSpPr>
        <p:spPr>
          <a:xfrm>
            <a:off x="0" y="6084000"/>
            <a:ext cx="12192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tsikko 1">
            <a:extLst>
              <a:ext uri="{FF2B5EF4-FFF2-40B4-BE49-F238E27FC236}">
                <a16:creationId xmlns:a16="http://schemas.microsoft.com/office/drawing/2014/main" id="{D12C93AC-E6A8-4B74-B59D-EE449606F5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5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  <a:tabLst>
                <a:tab pos="714375" algn="l"/>
              </a:tabLst>
            </a:pPr>
            <a:r>
              <a:rPr lang="fi-FI" sz="3200" b="1" cap="all" dirty="0">
                <a:latin typeface="Calibri" panose="020F0502020204030204" pitchFamily="34" charset="0"/>
                <a:cs typeface="Calibri" panose="020F0502020204030204" pitchFamily="34" charset="0"/>
              </a:rPr>
              <a:t> 	</a:t>
            </a:r>
            <a:r>
              <a:rPr lang="fi-FI" sz="3200" b="1" cap="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SMOLTTIEN OHJAUSRAKENNE Iijoen haapakoskelle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A666BCCC-DE76-4188-95FD-F6F225A27F70}"/>
              </a:ext>
            </a:extLst>
          </p:cNvPr>
          <p:cNvSpPr txBox="1"/>
          <p:nvPr/>
        </p:nvSpPr>
        <p:spPr>
          <a:xfrm>
            <a:off x="11351796" y="69752"/>
            <a:ext cx="73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9/12</a:t>
            </a:r>
          </a:p>
        </p:txBody>
      </p:sp>
    </p:spTree>
    <p:extLst>
      <p:ext uri="{BB962C8B-B14F-4D97-AF65-F5344CB8AC3E}">
        <p14:creationId xmlns:p14="http://schemas.microsoft.com/office/powerpoint/2010/main" val="3899079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9693E2EB-5DBA-43CD-8ED3-EE91FDF2A3BF}"/>
              </a:ext>
            </a:extLst>
          </p:cNvPr>
          <p:cNvSpPr/>
          <p:nvPr/>
        </p:nvSpPr>
        <p:spPr>
          <a:xfrm>
            <a:off x="0" y="5940263"/>
            <a:ext cx="12192000" cy="917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ABBCC154-F394-42F8-81D9-FF3E66CC3E5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15257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fi-FI" sz="3200" b="1" cap="al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3200" b="1" cap="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SMOLTTIEN OHJAUSRAKENNE Iijoen haapakoskelle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9F2561E5-6CF7-4DE6-AE68-4BBB0CB7B32C}"/>
              </a:ext>
            </a:extLst>
          </p:cNvPr>
          <p:cNvSpPr/>
          <p:nvPr/>
        </p:nvSpPr>
        <p:spPr>
          <a:xfrm>
            <a:off x="690560" y="619200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b="1" cap="all" dirty="0" err="1">
                <a:latin typeface="Calibri" panose="020F0502020204030204" pitchFamily="34" charset="0"/>
                <a:cs typeface="Calibri" panose="020F0502020204030204" pitchFamily="34" charset="0"/>
              </a:rPr>
              <a:t>Alasvaellustyöpaja</a:t>
            </a:r>
            <a:r>
              <a:rPr lang="fi-FI" b="1" dirty="0">
                <a:latin typeface="Calibri" panose="020F0502020204030204" pitchFamily="34" charset="0"/>
                <a:cs typeface="Calibri" panose="020F0502020204030204" pitchFamily="34" charset="0"/>
              </a:rPr>
              <a:t> 5.12.2018</a:t>
            </a:r>
          </a:p>
          <a:p>
            <a:r>
              <a:rPr lang="fi-FI" cap="none" dirty="0">
                <a:latin typeface="Calibri" panose="020F0502020204030204" pitchFamily="34" charset="0"/>
                <a:cs typeface="Calibri" panose="020F0502020204030204" pitchFamily="34" charset="0"/>
              </a:rPr>
              <a:t>Juha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fi-FI" cap="none" dirty="0">
                <a:latin typeface="Calibri" panose="020F0502020204030204" pitchFamily="34" charset="0"/>
                <a:cs typeface="Calibri" panose="020F0502020204030204" pitchFamily="34" charset="0"/>
              </a:rPr>
              <a:t>alkola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F28D5347-BFF8-464B-8E3C-FAC09C66E8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417" y="6120000"/>
            <a:ext cx="1921009" cy="679083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3F0738E9-68B0-43A5-8F3F-0FB93568913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939" y="6192000"/>
            <a:ext cx="2734358" cy="596248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1BC10E1E-50BB-4ED1-A17B-7289FE700E03}"/>
              </a:ext>
            </a:extLst>
          </p:cNvPr>
          <p:cNvSpPr txBox="1"/>
          <p:nvPr/>
        </p:nvSpPr>
        <p:spPr>
          <a:xfrm>
            <a:off x="1348239" y="2282532"/>
            <a:ext cx="9495522" cy="2292935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solidFill>
              <a:schemeClr val="tx2"/>
            </a:solidFill>
          </a:ln>
        </p:spPr>
        <p:txBody>
          <a:bodyPr wrap="square" rtlCol="0" anchor="ctr">
            <a:spAutoFit/>
          </a:bodyPr>
          <a:lstStyle/>
          <a:p>
            <a:pPr>
              <a:spcAft>
                <a:spcPts val="600"/>
              </a:spcAft>
            </a:pPr>
            <a:r>
              <a:rPr lang="fi-FI" sz="2000" b="1" dirty="0"/>
              <a:t>Käyttöikä ja vuosittaiset huoltotyöt:</a:t>
            </a:r>
            <a:endParaRPr lang="fi-FI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2000" dirty="0"/>
              <a:t>Käyttöikä rakenteella on 30-50 vuotta (kokemusta on esim. uittojohteista).</a:t>
            </a:r>
          </a:p>
          <a:p>
            <a:pPr lvl="0"/>
            <a:endParaRPr lang="fi-FI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2000" dirty="0"/>
              <a:t>Varsinainen johde ei vaadi vuosittaista huoltoa ja johde on paikallaan ympärivuotisesti. </a:t>
            </a:r>
            <a:br>
              <a:rPr lang="fi-FI" sz="2000" dirty="0"/>
            </a:br>
            <a:r>
              <a:rPr lang="fi-FI" sz="2000" dirty="0"/>
              <a:t>Johteen on ajateltu keräävän roskat sileän pinnan ansiosta tulvaluukkujen läheisyyteen. Tarvittaessa rakennetaan erillinen roskapuomi.</a:t>
            </a:r>
          </a:p>
          <a:p>
            <a:endParaRPr lang="fi-FI" dirty="0"/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D2D14EC8-EE04-4603-A163-A82AC91C22CF}"/>
              </a:ext>
            </a:extLst>
          </p:cNvPr>
          <p:cNvCxnSpPr/>
          <p:nvPr/>
        </p:nvCxnSpPr>
        <p:spPr>
          <a:xfrm>
            <a:off x="0" y="6084000"/>
            <a:ext cx="12192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iruutu 10">
            <a:extLst>
              <a:ext uri="{FF2B5EF4-FFF2-40B4-BE49-F238E27FC236}">
                <a16:creationId xmlns:a16="http://schemas.microsoft.com/office/drawing/2014/main" id="{0864AA55-0660-4732-9B3B-74FE73F08BA0}"/>
              </a:ext>
            </a:extLst>
          </p:cNvPr>
          <p:cNvSpPr txBox="1"/>
          <p:nvPr/>
        </p:nvSpPr>
        <p:spPr>
          <a:xfrm>
            <a:off x="11351796" y="69752"/>
            <a:ext cx="751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10/12</a:t>
            </a:r>
          </a:p>
        </p:txBody>
      </p:sp>
    </p:spTree>
    <p:extLst>
      <p:ext uri="{BB962C8B-B14F-4D97-AF65-F5344CB8AC3E}">
        <p14:creationId xmlns:p14="http://schemas.microsoft.com/office/powerpoint/2010/main" val="395479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iruutu 8">
            <a:extLst>
              <a:ext uri="{FF2B5EF4-FFF2-40B4-BE49-F238E27FC236}">
                <a16:creationId xmlns:a16="http://schemas.microsoft.com/office/drawing/2014/main" id="{1BC10E1E-50BB-4ED1-A17B-7289FE700E03}"/>
              </a:ext>
            </a:extLst>
          </p:cNvPr>
          <p:cNvSpPr txBox="1"/>
          <p:nvPr/>
        </p:nvSpPr>
        <p:spPr>
          <a:xfrm>
            <a:off x="0" y="540000"/>
            <a:ext cx="12192000" cy="535531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 wrap="square" rtlCol="0" anchor="t">
            <a:spAutoFit/>
          </a:bodyPr>
          <a:lstStyle/>
          <a:p>
            <a:pPr>
              <a:tabLst>
                <a:tab pos="714375" algn="l"/>
              </a:tabLst>
            </a:pPr>
            <a:r>
              <a:rPr lang="fi-FI" b="1" dirty="0"/>
              <a:t>	</a:t>
            </a:r>
            <a:endParaRPr lang="fi-FI" sz="2400" b="1" dirty="0"/>
          </a:p>
          <a:p>
            <a:endParaRPr lang="fi-FI" b="1" dirty="0"/>
          </a:p>
          <a:p>
            <a:endParaRPr lang="fi-FI" b="1" dirty="0"/>
          </a:p>
          <a:p>
            <a:endParaRPr lang="fi-FI" b="1" dirty="0"/>
          </a:p>
          <a:p>
            <a:endParaRPr lang="fi-FI" b="1" dirty="0"/>
          </a:p>
          <a:p>
            <a:endParaRPr lang="fi-FI" b="1" dirty="0"/>
          </a:p>
          <a:p>
            <a:endParaRPr lang="fi-FI" b="1" dirty="0"/>
          </a:p>
          <a:p>
            <a:endParaRPr lang="fi-FI" b="1" dirty="0"/>
          </a:p>
          <a:p>
            <a:endParaRPr lang="fi-FI" b="1" dirty="0"/>
          </a:p>
          <a:p>
            <a:endParaRPr lang="fi-FI" b="1" dirty="0"/>
          </a:p>
          <a:p>
            <a:endParaRPr lang="fi-FI" b="1" dirty="0"/>
          </a:p>
          <a:p>
            <a:endParaRPr lang="fi-FI" b="1" dirty="0"/>
          </a:p>
          <a:p>
            <a:endParaRPr lang="fi-FI" b="1" dirty="0"/>
          </a:p>
          <a:p>
            <a:endParaRPr lang="fi-FI" b="1" dirty="0"/>
          </a:p>
          <a:p>
            <a:endParaRPr lang="fi-FI" b="1" dirty="0"/>
          </a:p>
          <a:p>
            <a:endParaRPr lang="fi-FI" b="1" dirty="0"/>
          </a:p>
          <a:p>
            <a:endParaRPr lang="fi-FI" b="1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9693E2EB-5DBA-43CD-8ED3-EE91FDF2A3BF}"/>
              </a:ext>
            </a:extLst>
          </p:cNvPr>
          <p:cNvSpPr/>
          <p:nvPr/>
        </p:nvSpPr>
        <p:spPr>
          <a:xfrm>
            <a:off x="0" y="6083999"/>
            <a:ext cx="12192000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9F2561E5-6CF7-4DE6-AE68-4BBB0CB7B32C}"/>
              </a:ext>
            </a:extLst>
          </p:cNvPr>
          <p:cNvSpPr/>
          <p:nvPr/>
        </p:nvSpPr>
        <p:spPr>
          <a:xfrm>
            <a:off x="690560" y="619200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b="1" cap="all" dirty="0" err="1">
                <a:latin typeface="Calibri" panose="020F0502020204030204" pitchFamily="34" charset="0"/>
                <a:cs typeface="Calibri" panose="020F0502020204030204" pitchFamily="34" charset="0"/>
              </a:rPr>
              <a:t>Alasvaellustyöpaja</a:t>
            </a:r>
            <a:r>
              <a:rPr lang="fi-FI" b="1" dirty="0">
                <a:latin typeface="Calibri" panose="020F0502020204030204" pitchFamily="34" charset="0"/>
                <a:cs typeface="Calibri" panose="020F0502020204030204" pitchFamily="34" charset="0"/>
              </a:rPr>
              <a:t> 5.12.2018</a:t>
            </a:r>
          </a:p>
          <a:p>
            <a:r>
              <a:rPr lang="fi-FI" cap="none" dirty="0">
                <a:latin typeface="Calibri" panose="020F0502020204030204" pitchFamily="34" charset="0"/>
                <a:cs typeface="Calibri" panose="020F0502020204030204" pitchFamily="34" charset="0"/>
              </a:rPr>
              <a:t>Juha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fi-FI" cap="none" dirty="0">
                <a:latin typeface="Calibri" panose="020F0502020204030204" pitchFamily="34" charset="0"/>
                <a:cs typeface="Calibri" panose="020F0502020204030204" pitchFamily="34" charset="0"/>
              </a:rPr>
              <a:t>alkola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F28D5347-BFF8-464B-8E3C-FAC09C66E8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417" y="6120000"/>
            <a:ext cx="1921009" cy="679083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3F0738E9-68B0-43A5-8F3F-0FB93568913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939" y="6192000"/>
            <a:ext cx="2734358" cy="596248"/>
          </a:xfrm>
          <a:prstGeom prst="rect">
            <a:avLst/>
          </a:prstGeom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ABBCC154-F394-42F8-81D9-FF3E66CC3E5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5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  <a:tabLst>
                <a:tab pos="714375" algn="l"/>
              </a:tabLst>
            </a:pPr>
            <a:r>
              <a:rPr lang="fi-FI" sz="3200" b="1" cap="all" dirty="0">
                <a:latin typeface="Calibri" panose="020F0502020204030204" pitchFamily="34" charset="0"/>
                <a:cs typeface="Calibri" panose="020F0502020204030204" pitchFamily="34" charset="0"/>
              </a:rPr>
              <a:t> 	</a:t>
            </a:r>
            <a:r>
              <a:rPr lang="fi-FI" sz="3200" b="1" cap="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SMOLTTIEN OHJAUSRAKENNE Iijoen haapakoskelle</a:t>
            </a:r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BAD74AFB-46C6-4337-AE8F-83FA6691F00F}"/>
              </a:ext>
            </a:extLst>
          </p:cNvPr>
          <p:cNvCxnSpPr/>
          <p:nvPr/>
        </p:nvCxnSpPr>
        <p:spPr>
          <a:xfrm>
            <a:off x="0" y="6084000"/>
            <a:ext cx="12192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iruutu 10">
            <a:extLst>
              <a:ext uri="{FF2B5EF4-FFF2-40B4-BE49-F238E27FC236}">
                <a16:creationId xmlns:a16="http://schemas.microsoft.com/office/drawing/2014/main" id="{98AC46D2-2E38-4BF3-AA78-ABE9EBC0D55F}"/>
              </a:ext>
            </a:extLst>
          </p:cNvPr>
          <p:cNvSpPr txBox="1"/>
          <p:nvPr/>
        </p:nvSpPr>
        <p:spPr>
          <a:xfrm>
            <a:off x="1348239" y="2515543"/>
            <a:ext cx="9495522" cy="182691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solidFill>
              <a:schemeClr val="tx2"/>
            </a:solidFill>
          </a:ln>
        </p:spPr>
        <p:txBody>
          <a:bodyPr wrap="square" rtlCol="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Suunnittelun, konepajatyön ja asentamisen aikataulu:</a:t>
            </a:r>
            <a:endParaRPr lang="fi-FI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Suunnittelun aloitus marraskuussa 2018</a:t>
            </a:r>
            <a:endParaRPr lang="fi-FI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Konepajatyöt kevättalvella 2019</a:t>
            </a:r>
            <a:endParaRPr lang="fi-FI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Johteen asennus touko-/kesäkuun vaihteessa 2019. Asennusajankohtaan vaikuttaa kevään edistyminen ja jäätilanne </a:t>
            </a:r>
            <a:endParaRPr lang="fi-FI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D5D9963E-FB15-4619-A111-5B690CE129D1}"/>
              </a:ext>
            </a:extLst>
          </p:cNvPr>
          <p:cNvSpPr txBox="1"/>
          <p:nvPr/>
        </p:nvSpPr>
        <p:spPr>
          <a:xfrm>
            <a:off x="11351796" y="69752"/>
            <a:ext cx="751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11/12</a:t>
            </a:r>
          </a:p>
        </p:txBody>
      </p:sp>
    </p:spTree>
    <p:extLst>
      <p:ext uri="{BB962C8B-B14F-4D97-AF65-F5344CB8AC3E}">
        <p14:creationId xmlns:p14="http://schemas.microsoft.com/office/powerpoint/2010/main" val="3595027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9693E2EB-5DBA-43CD-8ED3-EE91FDF2A3BF}"/>
              </a:ext>
            </a:extLst>
          </p:cNvPr>
          <p:cNvSpPr/>
          <p:nvPr/>
        </p:nvSpPr>
        <p:spPr>
          <a:xfrm>
            <a:off x="0" y="5940263"/>
            <a:ext cx="12192000" cy="917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ABBCC154-F394-42F8-81D9-FF3E66CC3E5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15257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fi-FI" sz="3200" b="1" cap="al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3200" b="1" cap="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SMOLTTIEN OHJAUSRAKEENTEEN TOTEUTTAJAT: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9F2561E5-6CF7-4DE6-AE68-4BBB0CB7B32C}"/>
              </a:ext>
            </a:extLst>
          </p:cNvPr>
          <p:cNvSpPr/>
          <p:nvPr/>
        </p:nvSpPr>
        <p:spPr>
          <a:xfrm>
            <a:off x="4495317" y="6147835"/>
            <a:ext cx="3552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b="1" cap="all" dirty="0" err="1">
                <a:latin typeface="Calibri" panose="020F0502020204030204" pitchFamily="34" charset="0"/>
                <a:cs typeface="Calibri" panose="020F0502020204030204" pitchFamily="34" charset="0"/>
              </a:rPr>
              <a:t>Alasvaellustyöpaja</a:t>
            </a:r>
            <a:r>
              <a:rPr lang="fi-FI" b="1" dirty="0">
                <a:latin typeface="Calibri" panose="020F0502020204030204" pitchFamily="34" charset="0"/>
                <a:cs typeface="Calibri" panose="020F0502020204030204" pitchFamily="34" charset="0"/>
              </a:rPr>
              <a:t> 5.12.2018</a:t>
            </a:r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D2D14EC8-EE04-4603-A163-A82AC91C22CF}"/>
              </a:ext>
            </a:extLst>
          </p:cNvPr>
          <p:cNvCxnSpPr/>
          <p:nvPr/>
        </p:nvCxnSpPr>
        <p:spPr>
          <a:xfrm>
            <a:off x="0" y="6084000"/>
            <a:ext cx="12192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iruutu 1">
            <a:extLst>
              <a:ext uri="{FF2B5EF4-FFF2-40B4-BE49-F238E27FC236}">
                <a16:creationId xmlns:a16="http://schemas.microsoft.com/office/drawing/2014/main" id="{87C09113-E767-4CBE-89C2-30D1B0A9A82C}"/>
              </a:ext>
            </a:extLst>
          </p:cNvPr>
          <p:cNvSpPr txBox="1"/>
          <p:nvPr/>
        </p:nvSpPr>
        <p:spPr>
          <a:xfrm>
            <a:off x="959135" y="1947884"/>
            <a:ext cx="10184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Kun sinulla on tarvetta vaativiin, kelluviin teräsponttonirakenteisiin (laiturit, sillat, laiva- ja uittojohteet ym.), niin suunnittelun puolesta käänny insinööritoimisto </a:t>
            </a:r>
            <a:r>
              <a:rPr lang="fi-FI" sz="1600" dirty="0" err="1"/>
              <a:t>Ponvian</a:t>
            </a:r>
            <a:r>
              <a:rPr lang="fi-FI" sz="1600" dirty="0"/>
              <a:t> puoleen. </a:t>
            </a:r>
            <a:r>
              <a:rPr lang="fi-FI" sz="1600" dirty="0" err="1"/>
              <a:t>Ponvia</a:t>
            </a:r>
            <a:r>
              <a:rPr lang="fi-FI" sz="1600" dirty="0"/>
              <a:t> Oy:llä on yli 30 vuoden kokemus eri tyyppisten, arktisiin olosuhteisiin soveltuvien poijujen ja kelluvien laitureiden sekä uitto- ja laivajohteiden suunnittelusta.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588887CC-EC2E-48A0-B317-2F8B220D768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44" y="774750"/>
            <a:ext cx="3449279" cy="752142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FE92A7C2-8EA5-4771-A639-6C46C47C145F}"/>
              </a:ext>
            </a:extLst>
          </p:cNvPr>
          <p:cNvSpPr txBox="1"/>
          <p:nvPr/>
        </p:nvSpPr>
        <p:spPr>
          <a:xfrm>
            <a:off x="5017001" y="724322"/>
            <a:ext cx="20254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PONVIA OY</a:t>
            </a:r>
          </a:p>
          <a:p>
            <a:r>
              <a:rPr lang="fi-FI" dirty="0"/>
              <a:t>Uusikatu 26</a:t>
            </a:r>
          </a:p>
          <a:p>
            <a:r>
              <a:rPr lang="fi-FI" dirty="0"/>
              <a:t>90100 OULU</a:t>
            </a:r>
          </a:p>
          <a:p>
            <a:r>
              <a:rPr lang="fi-FI" dirty="0"/>
              <a:t>www.ponvia.fi</a:t>
            </a:r>
          </a:p>
          <a:p>
            <a:endParaRPr lang="fi-FI" dirty="0"/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BD3C582E-2ABA-48C2-9094-2A2FEA1F925B}"/>
              </a:ext>
            </a:extLst>
          </p:cNvPr>
          <p:cNvSpPr txBox="1"/>
          <p:nvPr/>
        </p:nvSpPr>
        <p:spPr>
          <a:xfrm>
            <a:off x="963478" y="4072498"/>
            <a:ext cx="104338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Kun sinulla on tarvetta vaativiin kelluviin teräsponttonirakenteisiin (laiturit, sillat ym.) ja myös kaikenlaisiin muihin vaativiin teräsrakenteisiin, niin käänny Katera Steel Oy:n puoleen. Ydinosaamistamme ovat vaativat metallityöt (levytyöt, hitsaus, koneistus) ja koneiden/teräsrakenteiden kokoonpanot ja asennukset sähkö- ja hydrauliikkatöineen. Osavalmistuksemme ja ”avaimet käteen” -toimituksiin pystyvän kokoonpano- ja asennusvalmiutemme ansiosta takaamme asiakkaillemme täsmällistä kokonaispalvelua. ISO 9001-2015, EN 1090, EN 15085 sertifikaattimme edellyttävät, että teemme laadukasta jälkeä.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D691637D-2592-465C-822E-789B76B90B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042" y="2937065"/>
            <a:ext cx="3444989" cy="649338"/>
          </a:xfrm>
          <a:prstGeom prst="rect">
            <a:avLst/>
          </a:prstGeom>
          <a:ln w="28575">
            <a:noFill/>
          </a:ln>
        </p:spPr>
      </p:pic>
      <p:sp>
        <p:nvSpPr>
          <p:cNvPr id="16" name="Suorakulmio 15">
            <a:extLst>
              <a:ext uri="{FF2B5EF4-FFF2-40B4-BE49-F238E27FC236}">
                <a16:creationId xmlns:a16="http://schemas.microsoft.com/office/drawing/2014/main" id="{83729707-6643-4E6A-8D97-ADC522EA772F}"/>
              </a:ext>
            </a:extLst>
          </p:cNvPr>
          <p:cNvSpPr/>
          <p:nvPr/>
        </p:nvSpPr>
        <p:spPr>
          <a:xfrm>
            <a:off x="3466935" y="5485472"/>
            <a:ext cx="51685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2000" b="1" dirty="0">
                <a:solidFill>
                  <a:srgbClr val="C00000"/>
                </a:solidFill>
              </a:rPr>
              <a:t>Kun tarpeesi on terästä, me toteutamme sen !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AE91192C-C719-4DD3-AF62-163FD59C95FA}"/>
              </a:ext>
            </a:extLst>
          </p:cNvPr>
          <p:cNvSpPr txBox="1"/>
          <p:nvPr/>
        </p:nvSpPr>
        <p:spPr>
          <a:xfrm>
            <a:off x="5017001" y="2828800"/>
            <a:ext cx="2517467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i-FI" b="1" dirty="0"/>
              <a:t>KATERA STEEL OY</a:t>
            </a:r>
          </a:p>
          <a:p>
            <a:r>
              <a:rPr lang="fi-FI" dirty="0"/>
              <a:t>Tehdaskatu 15</a:t>
            </a:r>
          </a:p>
          <a:p>
            <a:r>
              <a:rPr lang="fi-FI" dirty="0"/>
              <a:t>87100 KAJAANI</a:t>
            </a:r>
          </a:p>
          <a:p>
            <a:r>
              <a:rPr lang="fi-FI" dirty="0"/>
              <a:t>www.katerasteel.com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24EF0F7B-25F9-4DDB-AE1C-4F2CE73A63B5}"/>
              </a:ext>
            </a:extLst>
          </p:cNvPr>
          <p:cNvSpPr txBox="1"/>
          <p:nvPr/>
        </p:nvSpPr>
        <p:spPr>
          <a:xfrm>
            <a:off x="7543317" y="2825704"/>
            <a:ext cx="2828338" cy="9233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i-FI" dirty="0"/>
              <a:t>Taisto Suutari</a:t>
            </a:r>
          </a:p>
          <a:p>
            <a:r>
              <a:rPr lang="it-IT" dirty="0"/>
              <a:t>Puh. +358 (0) 40 128 2011</a:t>
            </a:r>
            <a:endParaRPr lang="fi-FI" dirty="0"/>
          </a:p>
          <a:p>
            <a:r>
              <a:rPr lang="fi-FI" dirty="0">
                <a:hlinkClick r:id="rId5"/>
              </a:rPr>
              <a:t>taisto.suutari@katerasteel.fi</a:t>
            </a:r>
            <a:endParaRPr lang="fi-FI" dirty="0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CB762DCB-B19A-4863-876E-96D34B49CFCD}"/>
              </a:ext>
            </a:extLst>
          </p:cNvPr>
          <p:cNvSpPr txBox="1"/>
          <p:nvPr/>
        </p:nvSpPr>
        <p:spPr>
          <a:xfrm>
            <a:off x="7543317" y="686097"/>
            <a:ext cx="30546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Kari Kuusela</a:t>
            </a:r>
          </a:p>
          <a:p>
            <a:r>
              <a:rPr lang="fi-FI" dirty="0"/>
              <a:t>Puh. +358 (0) 40 507 0072</a:t>
            </a:r>
          </a:p>
          <a:p>
            <a:r>
              <a:rPr lang="fi-FI" dirty="0">
                <a:hlinkClick r:id="rId6"/>
              </a:rPr>
              <a:t>Kari.kuusela@ponvia.fi</a:t>
            </a: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6CD646D1-DEA7-4696-B847-7FF9B510B63F}"/>
              </a:ext>
            </a:extLst>
          </p:cNvPr>
          <p:cNvSpPr txBox="1"/>
          <p:nvPr/>
        </p:nvSpPr>
        <p:spPr>
          <a:xfrm>
            <a:off x="11351796" y="69752"/>
            <a:ext cx="751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12/12</a:t>
            </a:r>
          </a:p>
        </p:txBody>
      </p:sp>
    </p:spTree>
    <p:extLst>
      <p:ext uri="{BB962C8B-B14F-4D97-AF65-F5344CB8AC3E}">
        <p14:creationId xmlns:p14="http://schemas.microsoft.com/office/powerpoint/2010/main" val="43386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: Pyöristetyt kulmat 12">
            <a:extLst>
              <a:ext uri="{FF2B5EF4-FFF2-40B4-BE49-F238E27FC236}">
                <a16:creationId xmlns:a16="http://schemas.microsoft.com/office/drawing/2014/main" id="{E85AF7D3-C739-421D-9BEF-B9CCA5DB768C}"/>
              </a:ext>
            </a:extLst>
          </p:cNvPr>
          <p:cNvSpPr/>
          <p:nvPr/>
        </p:nvSpPr>
        <p:spPr>
          <a:xfrm>
            <a:off x="0" y="2784199"/>
            <a:ext cx="350085" cy="478580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9693E2EB-5DBA-43CD-8ED3-EE91FDF2A3BF}"/>
              </a:ext>
            </a:extLst>
          </p:cNvPr>
          <p:cNvSpPr/>
          <p:nvPr/>
        </p:nvSpPr>
        <p:spPr>
          <a:xfrm>
            <a:off x="0" y="5940263"/>
            <a:ext cx="12192000" cy="917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9F2561E5-6CF7-4DE6-AE68-4BBB0CB7B32C}"/>
              </a:ext>
            </a:extLst>
          </p:cNvPr>
          <p:cNvSpPr/>
          <p:nvPr/>
        </p:nvSpPr>
        <p:spPr>
          <a:xfrm>
            <a:off x="690560" y="619200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b="1" cap="all" dirty="0" err="1">
                <a:latin typeface="Calibri" panose="020F0502020204030204" pitchFamily="34" charset="0"/>
                <a:cs typeface="Calibri" panose="020F0502020204030204" pitchFamily="34" charset="0"/>
              </a:rPr>
              <a:t>Alasvaellustyöpaja</a:t>
            </a:r>
            <a:r>
              <a:rPr lang="fi-FI" b="1" dirty="0">
                <a:latin typeface="Calibri" panose="020F0502020204030204" pitchFamily="34" charset="0"/>
                <a:cs typeface="Calibri" panose="020F0502020204030204" pitchFamily="34" charset="0"/>
              </a:rPr>
              <a:t> 5.12.2018</a:t>
            </a:r>
          </a:p>
          <a:p>
            <a:r>
              <a:rPr lang="fi-FI" cap="none" dirty="0">
                <a:latin typeface="Calibri" panose="020F0502020204030204" pitchFamily="34" charset="0"/>
                <a:cs typeface="Calibri" panose="020F0502020204030204" pitchFamily="34" charset="0"/>
              </a:rPr>
              <a:t>Juha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fi-FI" cap="none" dirty="0">
                <a:latin typeface="Calibri" panose="020F0502020204030204" pitchFamily="34" charset="0"/>
                <a:cs typeface="Calibri" panose="020F0502020204030204" pitchFamily="34" charset="0"/>
              </a:rPr>
              <a:t>alkola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F28D5347-BFF8-464B-8E3C-FAC09C66E8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417" y="6120000"/>
            <a:ext cx="1921009" cy="679083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3F0738E9-68B0-43A5-8F3F-0FB93568913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939" y="6192000"/>
            <a:ext cx="2734358" cy="596248"/>
          </a:xfrm>
          <a:prstGeom prst="rect">
            <a:avLst/>
          </a:prstGeom>
        </p:spPr>
      </p:pic>
      <p:grpSp>
        <p:nvGrpSpPr>
          <p:cNvPr id="5" name="Ryhmä 4">
            <a:extLst>
              <a:ext uri="{FF2B5EF4-FFF2-40B4-BE49-F238E27FC236}">
                <a16:creationId xmlns:a16="http://schemas.microsoft.com/office/drawing/2014/main" id="{67751016-420D-45DB-AFCC-37D1C7F1CE63}"/>
              </a:ext>
            </a:extLst>
          </p:cNvPr>
          <p:cNvGrpSpPr/>
          <p:nvPr/>
        </p:nvGrpSpPr>
        <p:grpSpPr>
          <a:xfrm>
            <a:off x="1987550" y="385585"/>
            <a:ext cx="8216900" cy="5747498"/>
            <a:chOff x="2084784" y="595939"/>
            <a:chExt cx="7973616" cy="5480026"/>
          </a:xfrm>
        </p:grpSpPr>
        <p:pic>
          <p:nvPicPr>
            <p:cNvPr id="3" name="Kuva 2">
              <a:extLst>
                <a:ext uri="{FF2B5EF4-FFF2-40B4-BE49-F238E27FC236}">
                  <a16:creationId xmlns:a16="http://schemas.microsoft.com/office/drawing/2014/main" id="{4060D529-E51E-4C2E-98C0-BF7F953F09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92"/>
            <a:stretch/>
          </p:blipFill>
          <p:spPr>
            <a:xfrm>
              <a:off x="2084784" y="595939"/>
              <a:ext cx="7973616" cy="5480026"/>
            </a:xfrm>
            <a:prstGeom prst="rect">
              <a:avLst/>
            </a:prstGeom>
          </p:spPr>
        </p:pic>
        <p:sp>
          <p:nvSpPr>
            <p:cNvPr id="4" name="Ympyrä: Ontto 3">
              <a:extLst>
                <a:ext uri="{FF2B5EF4-FFF2-40B4-BE49-F238E27FC236}">
                  <a16:creationId xmlns:a16="http://schemas.microsoft.com/office/drawing/2014/main" id="{682D320C-8F31-4C50-BD8B-D371022D0D7B}"/>
                </a:ext>
              </a:extLst>
            </p:cNvPr>
            <p:cNvSpPr/>
            <p:nvPr/>
          </p:nvSpPr>
          <p:spPr>
            <a:xfrm>
              <a:off x="3790950" y="3929062"/>
              <a:ext cx="147637" cy="147637"/>
            </a:xfrm>
            <a:prstGeom prst="donu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tx1"/>
                </a:solidFill>
              </a:endParaRPr>
            </a:p>
          </p:txBody>
        </p:sp>
      </p:grp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CBDE3B9D-8151-46A4-8FEB-CF87B60CDEDB}"/>
              </a:ext>
            </a:extLst>
          </p:cNvPr>
          <p:cNvCxnSpPr/>
          <p:nvPr/>
        </p:nvCxnSpPr>
        <p:spPr>
          <a:xfrm>
            <a:off x="0" y="6084000"/>
            <a:ext cx="12192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tsikko 1">
            <a:extLst>
              <a:ext uri="{FF2B5EF4-FFF2-40B4-BE49-F238E27FC236}">
                <a16:creationId xmlns:a16="http://schemas.microsoft.com/office/drawing/2014/main" id="{32596DD4-F4CC-4774-87C7-A04DEAE1949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5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  <a:tabLst>
                <a:tab pos="714375" algn="l"/>
              </a:tabLst>
            </a:pPr>
            <a:r>
              <a:rPr lang="fi-FI" sz="3200" b="1" cap="all" dirty="0">
                <a:latin typeface="Calibri" panose="020F0502020204030204" pitchFamily="34" charset="0"/>
                <a:cs typeface="Calibri" panose="020F0502020204030204" pitchFamily="34" charset="0"/>
              </a:rPr>
              <a:t> 	</a:t>
            </a:r>
            <a:r>
              <a:rPr lang="fi-FI" sz="3200" b="1" cap="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SMOLTTIEN OHJAUSRAKENNE Iijoen haapakoskelle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38DAAE37-D4B0-4851-8B10-4EFD8AAC4362}"/>
              </a:ext>
            </a:extLst>
          </p:cNvPr>
          <p:cNvSpPr txBox="1"/>
          <p:nvPr/>
        </p:nvSpPr>
        <p:spPr>
          <a:xfrm>
            <a:off x="11351796" y="69752"/>
            <a:ext cx="73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1/12</a:t>
            </a:r>
          </a:p>
        </p:txBody>
      </p:sp>
    </p:spTree>
    <p:extLst>
      <p:ext uri="{BB962C8B-B14F-4D97-AF65-F5344CB8AC3E}">
        <p14:creationId xmlns:p14="http://schemas.microsoft.com/office/powerpoint/2010/main" val="3781716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9693E2EB-5DBA-43CD-8ED3-EE91FDF2A3BF}"/>
              </a:ext>
            </a:extLst>
          </p:cNvPr>
          <p:cNvSpPr/>
          <p:nvPr/>
        </p:nvSpPr>
        <p:spPr>
          <a:xfrm>
            <a:off x="0" y="5940263"/>
            <a:ext cx="12192000" cy="917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9F2561E5-6CF7-4DE6-AE68-4BBB0CB7B32C}"/>
              </a:ext>
            </a:extLst>
          </p:cNvPr>
          <p:cNvSpPr/>
          <p:nvPr/>
        </p:nvSpPr>
        <p:spPr>
          <a:xfrm>
            <a:off x="690560" y="619200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b="1" cap="all" dirty="0" err="1">
                <a:latin typeface="Calibri" panose="020F0502020204030204" pitchFamily="34" charset="0"/>
                <a:cs typeface="Calibri" panose="020F0502020204030204" pitchFamily="34" charset="0"/>
              </a:rPr>
              <a:t>Alasvaellustyöpaja</a:t>
            </a:r>
            <a:r>
              <a:rPr lang="fi-FI" b="1" dirty="0">
                <a:latin typeface="Calibri" panose="020F0502020204030204" pitchFamily="34" charset="0"/>
                <a:cs typeface="Calibri" panose="020F0502020204030204" pitchFamily="34" charset="0"/>
              </a:rPr>
              <a:t> 5.12.2018</a:t>
            </a:r>
          </a:p>
          <a:p>
            <a:r>
              <a:rPr lang="fi-FI" cap="none" dirty="0">
                <a:latin typeface="Calibri" panose="020F0502020204030204" pitchFamily="34" charset="0"/>
                <a:cs typeface="Calibri" panose="020F0502020204030204" pitchFamily="34" charset="0"/>
              </a:rPr>
              <a:t>Juha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fi-FI" cap="none" dirty="0">
                <a:latin typeface="Calibri" panose="020F0502020204030204" pitchFamily="34" charset="0"/>
                <a:cs typeface="Calibri" panose="020F0502020204030204" pitchFamily="34" charset="0"/>
              </a:rPr>
              <a:t>alkola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F28D5347-BFF8-464B-8E3C-FAC09C66E8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417" y="6120000"/>
            <a:ext cx="1921009" cy="679083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3F0738E9-68B0-43A5-8F3F-0FB93568913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939" y="6192000"/>
            <a:ext cx="2734358" cy="596248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1BC10E1E-50BB-4ED1-A17B-7289FE700E03}"/>
              </a:ext>
            </a:extLst>
          </p:cNvPr>
          <p:cNvSpPr txBox="1"/>
          <p:nvPr/>
        </p:nvSpPr>
        <p:spPr>
          <a:xfrm>
            <a:off x="1348239" y="1474618"/>
            <a:ext cx="9495522" cy="3908762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solidFill>
              <a:schemeClr val="tx2"/>
            </a:solidFill>
          </a:ln>
          <a:effectLst/>
        </p:spPr>
        <p:txBody>
          <a:bodyPr wrap="square" rtlCol="0" anchor="ctr">
            <a:spAutoFit/>
          </a:bodyPr>
          <a:lstStyle/>
          <a:p>
            <a:pPr>
              <a:spcAft>
                <a:spcPts val="600"/>
              </a:spcAft>
            </a:pPr>
            <a:r>
              <a:rPr lang="fi-FI" sz="2000" b="1" dirty="0"/>
              <a:t>Tavoite:</a:t>
            </a:r>
            <a:endParaRPr lang="fi-FI" sz="2000" dirty="0"/>
          </a:p>
          <a:p>
            <a:r>
              <a:rPr lang="fi-FI" sz="2000" dirty="0"/>
              <a:t>Suunnitellaan ja toteutetaan ohjausrakenne (johde) joka ohjaa alas vaeltavat </a:t>
            </a:r>
            <a:r>
              <a:rPr lang="fi-FI" sz="2000" dirty="0" err="1"/>
              <a:t>smoltit</a:t>
            </a:r>
            <a:r>
              <a:rPr lang="fi-FI" sz="2000" dirty="0"/>
              <a:t>, estäen niiden joutumista voimalaitosturbiineihin. </a:t>
            </a:r>
            <a:br>
              <a:rPr lang="fi-FI" sz="2000" dirty="0"/>
            </a:br>
            <a:r>
              <a:rPr lang="fi-FI" sz="2000" dirty="0"/>
              <a:t>Johde ohjaa </a:t>
            </a:r>
            <a:r>
              <a:rPr lang="fi-FI" sz="2000" dirty="0" err="1"/>
              <a:t>smoltit</a:t>
            </a:r>
            <a:r>
              <a:rPr lang="fi-FI" sz="2000" dirty="0"/>
              <a:t> myöhemmin rakennettavan laskurakenteen suulle.</a:t>
            </a:r>
          </a:p>
          <a:p>
            <a:endParaRPr lang="fi-FI" sz="2000" dirty="0"/>
          </a:p>
          <a:p>
            <a:pPr>
              <a:spcAft>
                <a:spcPts val="600"/>
              </a:spcAft>
            </a:pPr>
            <a:r>
              <a:rPr lang="fi-FI" sz="2000" b="1" dirty="0"/>
              <a:t>Johteen sijainti:</a:t>
            </a:r>
            <a:endParaRPr lang="fi-FI" sz="2000" dirty="0"/>
          </a:p>
          <a:p>
            <a:r>
              <a:rPr lang="fi-FI" sz="2000" dirty="0"/>
              <a:t>Johde kiinnitetään voimalaitoksen vanhan käytöstä poistetun uittoaukon (voimalaitoksen puoleisen) virtapilarin päähän ns. kourakiinnityksellä. </a:t>
            </a:r>
            <a:br>
              <a:rPr lang="fi-FI" sz="2000" dirty="0"/>
            </a:br>
            <a:r>
              <a:rPr lang="fi-FI" sz="2000" dirty="0"/>
              <a:t>Kiinnitys sallii johteen pystysuuntaiset liikkeet vedenpinnan korkeusvaihteluiden mukaan. </a:t>
            </a:r>
          </a:p>
          <a:p>
            <a:r>
              <a:rPr lang="fi-FI" sz="2000" dirty="0"/>
              <a:t>Johteen muu kiinnitys toteutetaan kettinkiankkuroinnilla ja ankkuripainoilla uoman pohjaan.</a:t>
            </a:r>
          </a:p>
          <a:p>
            <a:endParaRPr lang="fi-FI" dirty="0"/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ABC299AE-E09C-4C94-A9A9-ABA8492CCF98}"/>
              </a:ext>
            </a:extLst>
          </p:cNvPr>
          <p:cNvCxnSpPr/>
          <p:nvPr/>
        </p:nvCxnSpPr>
        <p:spPr>
          <a:xfrm>
            <a:off x="0" y="6084000"/>
            <a:ext cx="12192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tsikko 1">
            <a:extLst>
              <a:ext uri="{FF2B5EF4-FFF2-40B4-BE49-F238E27FC236}">
                <a16:creationId xmlns:a16="http://schemas.microsoft.com/office/drawing/2014/main" id="{35E17D5D-DEA0-4CCE-AFD4-7F8DF75841C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5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  <a:tabLst>
                <a:tab pos="714375" algn="l"/>
              </a:tabLst>
            </a:pPr>
            <a:r>
              <a:rPr lang="fi-FI" sz="3200" b="1" cap="all" dirty="0">
                <a:latin typeface="Calibri" panose="020F0502020204030204" pitchFamily="34" charset="0"/>
                <a:cs typeface="Calibri" panose="020F0502020204030204" pitchFamily="34" charset="0"/>
              </a:rPr>
              <a:t> 	</a:t>
            </a:r>
            <a:r>
              <a:rPr lang="fi-FI" sz="3200" b="1" cap="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SMOLTTIEN OHJAUSRAKENNE Iijoen haapakoskelle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B61B3089-7EC5-4647-9DE0-BBC6F1BC348A}"/>
              </a:ext>
            </a:extLst>
          </p:cNvPr>
          <p:cNvSpPr txBox="1"/>
          <p:nvPr/>
        </p:nvSpPr>
        <p:spPr>
          <a:xfrm>
            <a:off x="11351796" y="69752"/>
            <a:ext cx="73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2/12</a:t>
            </a:r>
          </a:p>
        </p:txBody>
      </p:sp>
    </p:spTree>
    <p:extLst>
      <p:ext uri="{BB962C8B-B14F-4D97-AF65-F5344CB8AC3E}">
        <p14:creationId xmlns:p14="http://schemas.microsoft.com/office/powerpoint/2010/main" val="3571997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9693E2EB-5DBA-43CD-8ED3-EE91FDF2A3BF}"/>
              </a:ext>
            </a:extLst>
          </p:cNvPr>
          <p:cNvSpPr/>
          <p:nvPr/>
        </p:nvSpPr>
        <p:spPr>
          <a:xfrm>
            <a:off x="0" y="5940263"/>
            <a:ext cx="12192000" cy="917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9F2561E5-6CF7-4DE6-AE68-4BBB0CB7B32C}"/>
              </a:ext>
            </a:extLst>
          </p:cNvPr>
          <p:cNvSpPr/>
          <p:nvPr/>
        </p:nvSpPr>
        <p:spPr>
          <a:xfrm>
            <a:off x="690560" y="619200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b="1" cap="all" dirty="0" err="1">
                <a:latin typeface="Calibri" panose="020F0502020204030204" pitchFamily="34" charset="0"/>
                <a:cs typeface="Calibri" panose="020F0502020204030204" pitchFamily="34" charset="0"/>
              </a:rPr>
              <a:t>Alasvaellustyöpaja</a:t>
            </a:r>
            <a:r>
              <a:rPr lang="fi-FI" b="1" dirty="0">
                <a:latin typeface="Calibri" panose="020F0502020204030204" pitchFamily="34" charset="0"/>
                <a:cs typeface="Calibri" panose="020F0502020204030204" pitchFamily="34" charset="0"/>
              </a:rPr>
              <a:t> 5.12.2018</a:t>
            </a:r>
          </a:p>
          <a:p>
            <a:r>
              <a:rPr lang="fi-FI" cap="none" dirty="0">
                <a:latin typeface="Calibri" panose="020F0502020204030204" pitchFamily="34" charset="0"/>
                <a:cs typeface="Calibri" panose="020F0502020204030204" pitchFamily="34" charset="0"/>
              </a:rPr>
              <a:t>Juha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fi-FI" cap="none" dirty="0">
                <a:latin typeface="Calibri" panose="020F0502020204030204" pitchFamily="34" charset="0"/>
                <a:cs typeface="Calibri" panose="020F0502020204030204" pitchFamily="34" charset="0"/>
              </a:rPr>
              <a:t>alkola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F28D5347-BFF8-464B-8E3C-FAC09C66E8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417" y="6120000"/>
            <a:ext cx="1921009" cy="679083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3F0738E9-68B0-43A5-8F3F-0FB93568913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939" y="6192000"/>
            <a:ext cx="2734358" cy="596248"/>
          </a:xfrm>
          <a:prstGeom prst="rect">
            <a:avLst/>
          </a:prstGeom>
        </p:spPr>
      </p:pic>
      <p:cxnSp>
        <p:nvCxnSpPr>
          <p:cNvPr id="13" name="Suora yhdysviiva 12">
            <a:extLst>
              <a:ext uri="{FF2B5EF4-FFF2-40B4-BE49-F238E27FC236}">
                <a16:creationId xmlns:a16="http://schemas.microsoft.com/office/drawing/2014/main" id="{08D2B592-631C-42A5-A851-9949F80BAF66}"/>
              </a:ext>
            </a:extLst>
          </p:cNvPr>
          <p:cNvCxnSpPr/>
          <p:nvPr/>
        </p:nvCxnSpPr>
        <p:spPr>
          <a:xfrm>
            <a:off x="0" y="6084000"/>
            <a:ext cx="12192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tsikko 1">
            <a:extLst>
              <a:ext uri="{FF2B5EF4-FFF2-40B4-BE49-F238E27FC236}">
                <a16:creationId xmlns:a16="http://schemas.microsoft.com/office/drawing/2014/main" id="{48267A8A-7158-4943-92D8-E5CEC6FBDB3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5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  <a:tabLst>
                <a:tab pos="714375" algn="l"/>
              </a:tabLst>
            </a:pPr>
            <a:r>
              <a:rPr lang="fi-FI" sz="3200" b="1" cap="all" dirty="0">
                <a:latin typeface="Calibri" panose="020F0502020204030204" pitchFamily="34" charset="0"/>
                <a:cs typeface="Calibri" panose="020F0502020204030204" pitchFamily="34" charset="0"/>
              </a:rPr>
              <a:t> 	</a:t>
            </a:r>
            <a:r>
              <a:rPr lang="fi-FI" sz="3200" b="1" cap="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SMOLTTIEN OHJAUSRAKENNE Iijoen haapakoskelle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38EDBB16-3F9E-4803-96D3-31CB4CDB08E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222" y="540000"/>
            <a:ext cx="7447555" cy="5538741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A1E8D517-8F65-4948-B1CE-6F7ABD97B9A3}"/>
              </a:ext>
            </a:extLst>
          </p:cNvPr>
          <p:cNvSpPr txBox="1"/>
          <p:nvPr/>
        </p:nvSpPr>
        <p:spPr>
          <a:xfrm>
            <a:off x="11351796" y="69752"/>
            <a:ext cx="73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3/12</a:t>
            </a:r>
          </a:p>
        </p:txBody>
      </p:sp>
    </p:spTree>
    <p:extLst>
      <p:ext uri="{BB962C8B-B14F-4D97-AF65-F5344CB8AC3E}">
        <p14:creationId xmlns:p14="http://schemas.microsoft.com/office/powerpoint/2010/main" val="484496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9693E2EB-5DBA-43CD-8ED3-EE91FDF2A3BF}"/>
              </a:ext>
            </a:extLst>
          </p:cNvPr>
          <p:cNvSpPr/>
          <p:nvPr/>
        </p:nvSpPr>
        <p:spPr>
          <a:xfrm>
            <a:off x="0" y="5940263"/>
            <a:ext cx="12192000" cy="917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9F2561E5-6CF7-4DE6-AE68-4BBB0CB7B32C}"/>
              </a:ext>
            </a:extLst>
          </p:cNvPr>
          <p:cNvSpPr/>
          <p:nvPr/>
        </p:nvSpPr>
        <p:spPr>
          <a:xfrm>
            <a:off x="690560" y="619200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b="1" cap="all" dirty="0" err="1">
                <a:latin typeface="Calibri" panose="020F0502020204030204" pitchFamily="34" charset="0"/>
                <a:cs typeface="Calibri" panose="020F0502020204030204" pitchFamily="34" charset="0"/>
              </a:rPr>
              <a:t>Alasvaellustyöpaja</a:t>
            </a:r>
            <a:r>
              <a:rPr lang="fi-FI" b="1" dirty="0">
                <a:latin typeface="Calibri" panose="020F0502020204030204" pitchFamily="34" charset="0"/>
                <a:cs typeface="Calibri" panose="020F0502020204030204" pitchFamily="34" charset="0"/>
              </a:rPr>
              <a:t> 5.12.2018</a:t>
            </a:r>
          </a:p>
          <a:p>
            <a:r>
              <a:rPr lang="fi-FI" cap="none" dirty="0">
                <a:latin typeface="Calibri" panose="020F0502020204030204" pitchFamily="34" charset="0"/>
                <a:cs typeface="Calibri" panose="020F0502020204030204" pitchFamily="34" charset="0"/>
              </a:rPr>
              <a:t>Juha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fi-FI" cap="none" dirty="0">
                <a:latin typeface="Calibri" panose="020F0502020204030204" pitchFamily="34" charset="0"/>
                <a:cs typeface="Calibri" panose="020F0502020204030204" pitchFamily="34" charset="0"/>
              </a:rPr>
              <a:t>alkola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F28D5347-BFF8-464B-8E3C-FAC09C66E8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417" y="6120000"/>
            <a:ext cx="1921009" cy="679083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3F0738E9-68B0-43A5-8F3F-0FB93568913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939" y="6192000"/>
            <a:ext cx="2734358" cy="596248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1BC10E1E-50BB-4ED1-A17B-7289FE700E03}"/>
              </a:ext>
            </a:extLst>
          </p:cNvPr>
          <p:cNvSpPr txBox="1"/>
          <p:nvPr/>
        </p:nvSpPr>
        <p:spPr>
          <a:xfrm>
            <a:off x="1348239" y="2128643"/>
            <a:ext cx="9495522" cy="2600712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solidFill>
              <a:schemeClr val="tx2"/>
            </a:solidFill>
          </a:ln>
        </p:spPr>
        <p:txBody>
          <a:bodyPr wrap="square" rtlCol="0" anchor="ctr">
            <a:spAutoFit/>
          </a:bodyPr>
          <a:lstStyle/>
          <a:p>
            <a:pPr>
              <a:spcAft>
                <a:spcPts val="600"/>
              </a:spcAft>
            </a:pPr>
            <a:r>
              <a:rPr lang="fi-FI" sz="2000" b="1" dirty="0"/>
              <a:t>Johteen rakenne:</a:t>
            </a:r>
            <a:endParaRPr lang="fi-FI" sz="2000" dirty="0"/>
          </a:p>
          <a:p>
            <a:pPr lvl="0"/>
            <a:r>
              <a:rPr lang="fi-FI" sz="2000" dirty="0"/>
              <a:t>Varsinainen kelluva johderakenne koostuu teräsputkielementtilohkoista, jotka kiinnitetään pulttikiinnitteisillä laippaliitoksilla toisiinsa. </a:t>
            </a:r>
          </a:p>
          <a:p>
            <a:pPr lvl="0"/>
            <a:r>
              <a:rPr lang="fi-FI" sz="2000" dirty="0"/>
              <a:t>Lohkoista koostuu yhtenäinen 180m pitkä monoliittinen johderakenne. </a:t>
            </a:r>
          </a:p>
          <a:p>
            <a:pPr lvl="0"/>
            <a:r>
              <a:rPr lang="fi-FI" sz="2000" dirty="0"/>
              <a:t>Kelluva putkirakenne on kierresaumattua teräsputkea. Varsinainen ohjausseinämä on pääputken alapintaan kiinnitetty köli eli teräslevyseinä, joka ulottuu sopivaksi katsotulle  syvyydelle </a:t>
            </a:r>
            <a:r>
              <a:rPr lang="fi-FI" sz="2000" dirty="0" err="1"/>
              <a:t>smolttien</a:t>
            </a:r>
            <a:r>
              <a:rPr lang="fi-FI" sz="2000" dirty="0"/>
              <a:t> ohjausta ajatellen.</a:t>
            </a:r>
          </a:p>
          <a:p>
            <a:endParaRPr lang="fi-FI" dirty="0"/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60857ACF-290C-4BC9-86CA-EBF53EF3B08D}"/>
              </a:ext>
            </a:extLst>
          </p:cNvPr>
          <p:cNvCxnSpPr/>
          <p:nvPr/>
        </p:nvCxnSpPr>
        <p:spPr>
          <a:xfrm>
            <a:off x="0" y="6084000"/>
            <a:ext cx="12192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tsikko 1">
            <a:extLst>
              <a:ext uri="{FF2B5EF4-FFF2-40B4-BE49-F238E27FC236}">
                <a16:creationId xmlns:a16="http://schemas.microsoft.com/office/drawing/2014/main" id="{B8F7C918-2492-46CA-B83F-2A3523A3D53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5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  <a:tabLst>
                <a:tab pos="714375" algn="l"/>
              </a:tabLst>
            </a:pPr>
            <a:r>
              <a:rPr lang="fi-FI" sz="3200" b="1" cap="all" dirty="0">
                <a:latin typeface="Calibri" panose="020F0502020204030204" pitchFamily="34" charset="0"/>
                <a:cs typeface="Calibri" panose="020F0502020204030204" pitchFamily="34" charset="0"/>
              </a:rPr>
              <a:t> 	</a:t>
            </a:r>
            <a:r>
              <a:rPr lang="fi-FI" sz="3200" b="1" cap="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SMOLTTIEN OHJAUSRAKENNE Iijoen haapakoskelle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74232BEF-5334-4433-8DD1-D4443F206DAA}"/>
              </a:ext>
            </a:extLst>
          </p:cNvPr>
          <p:cNvSpPr txBox="1"/>
          <p:nvPr/>
        </p:nvSpPr>
        <p:spPr>
          <a:xfrm>
            <a:off x="11351796" y="69752"/>
            <a:ext cx="73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4/12</a:t>
            </a:r>
          </a:p>
        </p:txBody>
      </p:sp>
    </p:spTree>
    <p:extLst>
      <p:ext uri="{BB962C8B-B14F-4D97-AF65-F5344CB8AC3E}">
        <p14:creationId xmlns:p14="http://schemas.microsoft.com/office/powerpoint/2010/main" val="775925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96595A15-AA5F-4F72-898F-F8F4DCFE49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" y="525774"/>
            <a:ext cx="11793210" cy="5574536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9693E2EB-5DBA-43CD-8ED3-EE91FDF2A3BF}"/>
              </a:ext>
            </a:extLst>
          </p:cNvPr>
          <p:cNvSpPr/>
          <p:nvPr/>
        </p:nvSpPr>
        <p:spPr>
          <a:xfrm>
            <a:off x="0" y="6084000"/>
            <a:ext cx="12192000" cy="77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9F2561E5-6CF7-4DE6-AE68-4BBB0CB7B32C}"/>
              </a:ext>
            </a:extLst>
          </p:cNvPr>
          <p:cNvSpPr/>
          <p:nvPr/>
        </p:nvSpPr>
        <p:spPr>
          <a:xfrm>
            <a:off x="690560" y="619200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b="1" cap="all" dirty="0" err="1">
                <a:latin typeface="Calibri" panose="020F0502020204030204" pitchFamily="34" charset="0"/>
                <a:cs typeface="Calibri" panose="020F0502020204030204" pitchFamily="34" charset="0"/>
              </a:rPr>
              <a:t>Alasvaellustyöpaja</a:t>
            </a:r>
            <a:r>
              <a:rPr lang="fi-FI" b="1" dirty="0">
                <a:latin typeface="Calibri" panose="020F0502020204030204" pitchFamily="34" charset="0"/>
                <a:cs typeface="Calibri" panose="020F0502020204030204" pitchFamily="34" charset="0"/>
              </a:rPr>
              <a:t> 5.12.2018</a:t>
            </a:r>
          </a:p>
          <a:p>
            <a:r>
              <a:rPr lang="fi-FI" cap="none" dirty="0">
                <a:latin typeface="Calibri" panose="020F0502020204030204" pitchFamily="34" charset="0"/>
                <a:cs typeface="Calibri" panose="020F0502020204030204" pitchFamily="34" charset="0"/>
              </a:rPr>
              <a:t>Juha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fi-FI" cap="none" dirty="0">
                <a:latin typeface="Calibri" panose="020F0502020204030204" pitchFamily="34" charset="0"/>
                <a:cs typeface="Calibri" panose="020F0502020204030204" pitchFamily="34" charset="0"/>
              </a:rPr>
              <a:t>alkola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F28D5347-BFF8-464B-8E3C-FAC09C66E8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417" y="6120000"/>
            <a:ext cx="1921009" cy="679083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3F0738E9-68B0-43A5-8F3F-0FB93568913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939" y="6192000"/>
            <a:ext cx="2734358" cy="596248"/>
          </a:xfrm>
          <a:prstGeom prst="rect">
            <a:avLst/>
          </a:prstGeom>
        </p:spPr>
      </p:pic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36C9AB12-0F33-4DF0-AE63-D061141BC09D}"/>
              </a:ext>
            </a:extLst>
          </p:cNvPr>
          <p:cNvCxnSpPr/>
          <p:nvPr/>
        </p:nvCxnSpPr>
        <p:spPr>
          <a:xfrm>
            <a:off x="0" y="6084000"/>
            <a:ext cx="12192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tsikko 1">
            <a:extLst>
              <a:ext uri="{FF2B5EF4-FFF2-40B4-BE49-F238E27FC236}">
                <a16:creationId xmlns:a16="http://schemas.microsoft.com/office/drawing/2014/main" id="{D78763D0-EDAF-4489-9267-F2BE7A2F4CB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5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fi-FI" sz="3200" b="1" cap="all" dirty="0">
                <a:latin typeface="Calibri" panose="020F0502020204030204" pitchFamily="34" charset="0"/>
                <a:cs typeface="Calibri" panose="020F0502020204030204" pitchFamily="34" charset="0"/>
              </a:rPr>
              <a:t> 	</a:t>
            </a:r>
            <a:r>
              <a:rPr lang="fi-FI" sz="3200" b="1" cap="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SMOLTTIEN OHJAUSRAKENNE Iijoen haapakoskelle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7B4919E9-A541-41B7-B0D9-C5073C5151FE}"/>
              </a:ext>
            </a:extLst>
          </p:cNvPr>
          <p:cNvSpPr txBox="1"/>
          <p:nvPr/>
        </p:nvSpPr>
        <p:spPr>
          <a:xfrm>
            <a:off x="11351796" y="69752"/>
            <a:ext cx="73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5/12</a:t>
            </a:r>
          </a:p>
        </p:txBody>
      </p:sp>
    </p:spTree>
    <p:extLst>
      <p:ext uri="{BB962C8B-B14F-4D97-AF65-F5344CB8AC3E}">
        <p14:creationId xmlns:p14="http://schemas.microsoft.com/office/powerpoint/2010/main" val="917328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9693E2EB-5DBA-43CD-8ED3-EE91FDF2A3BF}"/>
              </a:ext>
            </a:extLst>
          </p:cNvPr>
          <p:cNvSpPr/>
          <p:nvPr/>
        </p:nvSpPr>
        <p:spPr>
          <a:xfrm>
            <a:off x="0" y="5940263"/>
            <a:ext cx="12192000" cy="917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9F2561E5-6CF7-4DE6-AE68-4BBB0CB7B32C}"/>
              </a:ext>
            </a:extLst>
          </p:cNvPr>
          <p:cNvSpPr/>
          <p:nvPr/>
        </p:nvSpPr>
        <p:spPr>
          <a:xfrm>
            <a:off x="690560" y="619200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b="1" cap="all" dirty="0" err="1">
                <a:latin typeface="Calibri" panose="020F0502020204030204" pitchFamily="34" charset="0"/>
                <a:cs typeface="Calibri" panose="020F0502020204030204" pitchFamily="34" charset="0"/>
              </a:rPr>
              <a:t>Alasvaellustyöpaja</a:t>
            </a:r>
            <a:r>
              <a:rPr lang="fi-FI" b="1" dirty="0">
                <a:latin typeface="Calibri" panose="020F0502020204030204" pitchFamily="34" charset="0"/>
                <a:cs typeface="Calibri" panose="020F0502020204030204" pitchFamily="34" charset="0"/>
              </a:rPr>
              <a:t> 5.12.2018</a:t>
            </a:r>
          </a:p>
          <a:p>
            <a:r>
              <a:rPr lang="fi-FI" cap="none" dirty="0">
                <a:latin typeface="Calibri" panose="020F0502020204030204" pitchFamily="34" charset="0"/>
                <a:cs typeface="Calibri" panose="020F0502020204030204" pitchFamily="34" charset="0"/>
              </a:rPr>
              <a:t>Juha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fi-FI" cap="none" dirty="0">
                <a:latin typeface="Calibri" panose="020F0502020204030204" pitchFamily="34" charset="0"/>
                <a:cs typeface="Calibri" panose="020F0502020204030204" pitchFamily="34" charset="0"/>
              </a:rPr>
              <a:t>alkola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F28D5347-BFF8-464B-8E3C-FAC09C66E8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417" y="6120000"/>
            <a:ext cx="1921009" cy="679083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3F0738E9-68B0-43A5-8F3F-0FB93568913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939" y="6192000"/>
            <a:ext cx="2734358" cy="596248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0A8B6DB6-B8B6-430D-B304-CDA9F81589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20" y="540000"/>
            <a:ext cx="11763159" cy="5560331"/>
          </a:xfrm>
          <a:prstGeom prst="rect">
            <a:avLst/>
          </a:prstGeom>
        </p:spPr>
      </p:pic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A69E2C26-BA14-4F74-B3A4-F5A73A291616}"/>
              </a:ext>
            </a:extLst>
          </p:cNvPr>
          <p:cNvCxnSpPr/>
          <p:nvPr/>
        </p:nvCxnSpPr>
        <p:spPr>
          <a:xfrm>
            <a:off x="0" y="6084000"/>
            <a:ext cx="12192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tsikko 1">
            <a:extLst>
              <a:ext uri="{FF2B5EF4-FFF2-40B4-BE49-F238E27FC236}">
                <a16:creationId xmlns:a16="http://schemas.microsoft.com/office/drawing/2014/main" id="{22C6D68C-32E2-418B-A898-BC86DD05BE5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5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fi-FI" sz="3200" b="1" cap="all" dirty="0">
                <a:latin typeface="Calibri" panose="020F0502020204030204" pitchFamily="34" charset="0"/>
                <a:cs typeface="Calibri" panose="020F0502020204030204" pitchFamily="34" charset="0"/>
              </a:rPr>
              <a:t> 	</a:t>
            </a:r>
            <a:r>
              <a:rPr lang="fi-FI" sz="3200" b="1" cap="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SMOLTTIEN OHJAUSRAKENNE Iijoen haapakoskelle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EC6894DA-8702-427E-93B3-5372CDEED579}"/>
              </a:ext>
            </a:extLst>
          </p:cNvPr>
          <p:cNvSpPr txBox="1"/>
          <p:nvPr/>
        </p:nvSpPr>
        <p:spPr>
          <a:xfrm>
            <a:off x="11351796" y="69752"/>
            <a:ext cx="73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6/12</a:t>
            </a:r>
          </a:p>
        </p:txBody>
      </p:sp>
    </p:spTree>
    <p:extLst>
      <p:ext uri="{BB962C8B-B14F-4D97-AF65-F5344CB8AC3E}">
        <p14:creationId xmlns:p14="http://schemas.microsoft.com/office/powerpoint/2010/main" val="902487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9693E2EB-5DBA-43CD-8ED3-EE91FDF2A3BF}"/>
              </a:ext>
            </a:extLst>
          </p:cNvPr>
          <p:cNvSpPr/>
          <p:nvPr/>
        </p:nvSpPr>
        <p:spPr>
          <a:xfrm>
            <a:off x="0" y="5940263"/>
            <a:ext cx="12192000" cy="917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9F2561E5-6CF7-4DE6-AE68-4BBB0CB7B32C}"/>
              </a:ext>
            </a:extLst>
          </p:cNvPr>
          <p:cNvSpPr/>
          <p:nvPr/>
        </p:nvSpPr>
        <p:spPr>
          <a:xfrm>
            <a:off x="690560" y="619200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b="1" cap="all" dirty="0" err="1">
                <a:latin typeface="Calibri" panose="020F0502020204030204" pitchFamily="34" charset="0"/>
                <a:cs typeface="Calibri" panose="020F0502020204030204" pitchFamily="34" charset="0"/>
              </a:rPr>
              <a:t>Alasvaellustyöpaja</a:t>
            </a:r>
            <a:r>
              <a:rPr lang="fi-FI" b="1" dirty="0">
                <a:latin typeface="Calibri" panose="020F0502020204030204" pitchFamily="34" charset="0"/>
                <a:cs typeface="Calibri" panose="020F0502020204030204" pitchFamily="34" charset="0"/>
              </a:rPr>
              <a:t> 5.12.2018</a:t>
            </a:r>
          </a:p>
          <a:p>
            <a:r>
              <a:rPr lang="fi-FI" cap="none" dirty="0">
                <a:latin typeface="Calibri" panose="020F0502020204030204" pitchFamily="34" charset="0"/>
                <a:cs typeface="Calibri" panose="020F0502020204030204" pitchFamily="34" charset="0"/>
              </a:rPr>
              <a:t>Juha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fi-FI" cap="none" dirty="0">
                <a:latin typeface="Calibri" panose="020F0502020204030204" pitchFamily="34" charset="0"/>
                <a:cs typeface="Calibri" panose="020F0502020204030204" pitchFamily="34" charset="0"/>
              </a:rPr>
              <a:t>alkola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F28D5347-BFF8-464B-8E3C-FAC09C66E8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417" y="6120000"/>
            <a:ext cx="1921009" cy="679083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3F0738E9-68B0-43A5-8F3F-0FB93568913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939" y="6192000"/>
            <a:ext cx="2734358" cy="596248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5A3E60C0-2322-4AA2-92BC-CE4936FD33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3" y="528174"/>
            <a:ext cx="11792374" cy="5574140"/>
          </a:xfrm>
          <a:prstGeom prst="rect">
            <a:avLst/>
          </a:prstGeom>
        </p:spPr>
      </p:pic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FD14D3FB-5E84-4263-9687-17AF9C7FA744}"/>
              </a:ext>
            </a:extLst>
          </p:cNvPr>
          <p:cNvCxnSpPr/>
          <p:nvPr/>
        </p:nvCxnSpPr>
        <p:spPr>
          <a:xfrm>
            <a:off x="0" y="6084000"/>
            <a:ext cx="12192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tsikko 1">
            <a:extLst>
              <a:ext uri="{FF2B5EF4-FFF2-40B4-BE49-F238E27FC236}">
                <a16:creationId xmlns:a16="http://schemas.microsoft.com/office/drawing/2014/main" id="{E3490BB5-1F6D-46F3-9E2F-35579817EDB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5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  <a:tabLst>
                <a:tab pos="714375" algn="l"/>
              </a:tabLst>
            </a:pPr>
            <a:r>
              <a:rPr lang="fi-FI" sz="3200" b="1" cap="all" dirty="0">
                <a:latin typeface="Calibri" panose="020F0502020204030204" pitchFamily="34" charset="0"/>
                <a:cs typeface="Calibri" panose="020F0502020204030204" pitchFamily="34" charset="0"/>
              </a:rPr>
              <a:t> 	</a:t>
            </a:r>
            <a:r>
              <a:rPr lang="fi-FI" sz="3200" b="1" cap="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SMOLTTIEN OHJAUSRAKENNE Iijoen haapakoskelle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4DA78AFA-113C-4934-8A72-6C7649C29726}"/>
              </a:ext>
            </a:extLst>
          </p:cNvPr>
          <p:cNvSpPr txBox="1"/>
          <p:nvPr/>
        </p:nvSpPr>
        <p:spPr>
          <a:xfrm>
            <a:off x="11351796" y="69752"/>
            <a:ext cx="73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7/12</a:t>
            </a:r>
          </a:p>
        </p:txBody>
      </p:sp>
    </p:spTree>
    <p:extLst>
      <p:ext uri="{BB962C8B-B14F-4D97-AF65-F5344CB8AC3E}">
        <p14:creationId xmlns:p14="http://schemas.microsoft.com/office/powerpoint/2010/main" val="1859690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9693E2EB-5DBA-43CD-8ED3-EE91FDF2A3BF}"/>
              </a:ext>
            </a:extLst>
          </p:cNvPr>
          <p:cNvSpPr/>
          <p:nvPr/>
        </p:nvSpPr>
        <p:spPr>
          <a:xfrm>
            <a:off x="0" y="5940263"/>
            <a:ext cx="12192000" cy="917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9F2561E5-6CF7-4DE6-AE68-4BBB0CB7B32C}"/>
              </a:ext>
            </a:extLst>
          </p:cNvPr>
          <p:cNvSpPr/>
          <p:nvPr/>
        </p:nvSpPr>
        <p:spPr>
          <a:xfrm>
            <a:off x="690560" y="619200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b="1" cap="all" dirty="0" err="1">
                <a:latin typeface="Calibri" panose="020F0502020204030204" pitchFamily="34" charset="0"/>
                <a:cs typeface="Calibri" panose="020F0502020204030204" pitchFamily="34" charset="0"/>
              </a:rPr>
              <a:t>Alasvaellustyöpaja</a:t>
            </a:r>
            <a:r>
              <a:rPr lang="fi-FI" b="1" dirty="0">
                <a:latin typeface="Calibri" panose="020F0502020204030204" pitchFamily="34" charset="0"/>
                <a:cs typeface="Calibri" panose="020F0502020204030204" pitchFamily="34" charset="0"/>
              </a:rPr>
              <a:t> 5.12.2018</a:t>
            </a:r>
          </a:p>
          <a:p>
            <a:r>
              <a:rPr lang="fi-FI" cap="none" dirty="0">
                <a:latin typeface="Calibri" panose="020F0502020204030204" pitchFamily="34" charset="0"/>
                <a:cs typeface="Calibri" panose="020F0502020204030204" pitchFamily="34" charset="0"/>
              </a:rPr>
              <a:t>Juha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fi-FI" cap="none" dirty="0">
                <a:latin typeface="Calibri" panose="020F0502020204030204" pitchFamily="34" charset="0"/>
                <a:cs typeface="Calibri" panose="020F0502020204030204" pitchFamily="34" charset="0"/>
              </a:rPr>
              <a:t>alkola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F28D5347-BFF8-464B-8E3C-FAC09C66E8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417" y="6120000"/>
            <a:ext cx="1921009" cy="679083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3F0738E9-68B0-43A5-8F3F-0FB93568913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939" y="6192000"/>
            <a:ext cx="2734358" cy="596248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1BC10E1E-50BB-4ED1-A17B-7289FE700E03}"/>
              </a:ext>
            </a:extLst>
          </p:cNvPr>
          <p:cNvSpPr txBox="1"/>
          <p:nvPr/>
        </p:nvSpPr>
        <p:spPr>
          <a:xfrm>
            <a:off x="1348239" y="2128643"/>
            <a:ext cx="9495522" cy="2600712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solidFill>
              <a:schemeClr val="tx2"/>
            </a:solidFill>
          </a:ln>
        </p:spPr>
        <p:txBody>
          <a:bodyPr wrap="square" rtlCol="0" anchor="ctr">
            <a:spAutoFit/>
          </a:bodyPr>
          <a:lstStyle/>
          <a:p>
            <a:pPr>
              <a:spcAft>
                <a:spcPts val="600"/>
              </a:spcAft>
            </a:pPr>
            <a:r>
              <a:rPr lang="fi-FI" sz="2000" b="1" dirty="0"/>
              <a:t>Johteen asennus:</a:t>
            </a:r>
            <a:endParaRPr lang="fi-FI" sz="2000" dirty="0"/>
          </a:p>
          <a:p>
            <a:r>
              <a:rPr lang="fi-FI" sz="2000" dirty="0"/>
              <a:t>Johde kasataan siten, että kaksi lohkoa on liitetty laippaliitoksella yhteen, jotka nostetaan osissa nosturilla veteen. </a:t>
            </a:r>
          </a:p>
          <a:p>
            <a:r>
              <a:rPr lang="fi-FI" sz="2000" dirty="0"/>
              <a:t>Vedessä tehdään tarvittavat laippaliitokset. </a:t>
            </a:r>
          </a:p>
          <a:p>
            <a:r>
              <a:rPr lang="fi-FI" sz="2000" dirty="0"/>
              <a:t>Johde uitetaan uittoaukon lähelle ja johteen pää kiinnitetään muurikiinnikkeeseen. Kiinnityksen jälkeen johde käännetään oikealle paikalleen ja pudotetaan ankkuripainot pohjaan johteen loppupään paikalleen kiinnitystä varten.</a:t>
            </a:r>
          </a:p>
          <a:p>
            <a:endParaRPr lang="fi-FI" dirty="0"/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054F2883-C843-4785-BE3F-357ABBB018EA}"/>
              </a:ext>
            </a:extLst>
          </p:cNvPr>
          <p:cNvCxnSpPr/>
          <p:nvPr/>
        </p:nvCxnSpPr>
        <p:spPr>
          <a:xfrm>
            <a:off x="0" y="6084000"/>
            <a:ext cx="12192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tsikko 1">
            <a:extLst>
              <a:ext uri="{FF2B5EF4-FFF2-40B4-BE49-F238E27FC236}">
                <a16:creationId xmlns:a16="http://schemas.microsoft.com/office/drawing/2014/main" id="{729BE9A2-EA5E-4E7E-B9D0-10935A3DA3F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5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  <a:tabLst>
                <a:tab pos="714375" algn="l"/>
              </a:tabLst>
            </a:pPr>
            <a:r>
              <a:rPr lang="fi-FI" sz="3200" b="1" cap="all" dirty="0">
                <a:latin typeface="Calibri" panose="020F0502020204030204" pitchFamily="34" charset="0"/>
                <a:cs typeface="Calibri" panose="020F0502020204030204" pitchFamily="34" charset="0"/>
              </a:rPr>
              <a:t> 	</a:t>
            </a:r>
            <a:r>
              <a:rPr lang="fi-FI" sz="3200" b="1" cap="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SMOLTTIEN OHJAUSRAKENNE Iijoen haapakoskelle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122A394B-C511-4178-AAF1-00D69AED29EA}"/>
              </a:ext>
            </a:extLst>
          </p:cNvPr>
          <p:cNvSpPr txBox="1"/>
          <p:nvPr/>
        </p:nvSpPr>
        <p:spPr>
          <a:xfrm>
            <a:off x="11351796" y="69752"/>
            <a:ext cx="73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8/12</a:t>
            </a:r>
          </a:p>
        </p:txBody>
      </p:sp>
    </p:spTree>
    <p:extLst>
      <p:ext uri="{BB962C8B-B14F-4D97-AF65-F5344CB8AC3E}">
        <p14:creationId xmlns:p14="http://schemas.microsoft.com/office/powerpoint/2010/main" val="3773638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505</Words>
  <Application>Microsoft Office PowerPoint</Application>
  <PresentationFormat>Laajakuva</PresentationFormat>
  <Paragraphs>123</Paragraphs>
  <Slides>13</Slides>
  <Notes>13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Symbol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Sanna Palmroos</dc:creator>
  <cp:lastModifiedBy>Jukka Viitala</cp:lastModifiedBy>
  <cp:revision>45</cp:revision>
  <cp:lastPrinted>2018-11-30T10:54:16Z</cp:lastPrinted>
  <dcterms:created xsi:type="dcterms:W3CDTF">2018-11-29T07:15:58Z</dcterms:created>
  <dcterms:modified xsi:type="dcterms:W3CDTF">2018-12-13T12:48:42Z</dcterms:modified>
</cp:coreProperties>
</file>